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6" r:id="rId2"/>
  </p:sldMasterIdLst>
  <p:notesMasterIdLst>
    <p:notesMasterId r:id="rId23"/>
  </p:notesMasterIdLst>
  <p:sldIdLst>
    <p:sldId id="273" r:id="rId3"/>
    <p:sldId id="277" r:id="rId4"/>
    <p:sldId id="282" r:id="rId5"/>
    <p:sldId id="275" r:id="rId6"/>
    <p:sldId id="279" r:id="rId7"/>
    <p:sldId id="280" r:id="rId8"/>
    <p:sldId id="285" r:id="rId9"/>
    <p:sldId id="284" r:id="rId10"/>
    <p:sldId id="283" r:id="rId11"/>
    <p:sldId id="299" r:id="rId12"/>
    <p:sldId id="286" r:id="rId13"/>
    <p:sldId id="288" r:id="rId14"/>
    <p:sldId id="289" r:id="rId15"/>
    <p:sldId id="292" r:id="rId16"/>
    <p:sldId id="291" r:id="rId17"/>
    <p:sldId id="294" r:id="rId18"/>
    <p:sldId id="295" r:id="rId19"/>
    <p:sldId id="296" r:id="rId20"/>
    <p:sldId id="297" r:id="rId21"/>
    <p:sldId id="298" r:id="rId22"/>
  </p:sldIdLst>
  <p:sldSz cx="12192000" cy="6858000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Albert Sans SemiBold" panose="020B0604020202020204" charset="0"/>
      <p:regular r:id="rId28"/>
      <p:bold r:id="rId29"/>
      <p:italic r:id="rId30"/>
      <p:boldItalic r:id="rId31"/>
    </p:embeddedFont>
    <p:embeddedFont>
      <p:font typeface="Batang" panose="02030600000101010101" pitchFamily="18" charset="-127"/>
      <p:regular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59" d="100"/>
          <a:sy n="59" d="100"/>
        </p:scale>
        <p:origin x="920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7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50977"/>
            <a:ext cx="3033077" cy="13676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9CE64D25-DE3F-4E77-BCC8-CBE5EA43BA3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AE166D6-10F9-49E5-B7C5-08BE65E5EE3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20956C36-C425-4ABD-8A9D-EF4CB7C074F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87F6F50F-BAED-4711-A08D-2CB8895B662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B528-E8BD-4EE7-BFED-6643030F238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1FE819-54CF-4039-9734-3315B3270A7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891A77-0818-4B09-8F53-4CF9EEF25E2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BD9FF6-7F2A-4F68-873B-40D8BE7C2BE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C0524-E502-47F4-B205-094D0AFB011F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4E60CD00-D40A-4500-BA50-E0971759E814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36103"/>
            <a:ext cx="1373522" cy="6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ACEFF85-51A8-4DF8-B5ED-F433085B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933" y="1887851"/>
            <a:ext cx="9561843" cy="934634"/>
          </a:xfrm>
        </p:spPr>
        <p:txBody>
          <a:bodyPr/>
          <a:lstStyle/>
          <a:p>
            <a:pPr algn="ctr"/>
            <a:r>
              <a:rPr lang="de-DE"/>
              <a:t>Capstone projekt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C3853A-DC9B-421F-9D68-91FB631D198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ADF7F-D7FA-7527-4DB9-1E9C2CB09824}"/>
              </a:ext>
            </a:extLst>
          </p:cNvPr>
          <p:cNvSpPr txBox="1"/>
          <p:nvPr/>
        </p:nvSpPr>
        <p:spPr>
          <a:xfrm>
            <a:off x="3048000" y="3241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+mj-lt"/>
                <a:cs typeface="Segoe UI Semibold" panose="020B0702040204020203" pitchFamily="34" charset="0"/>
              </a:rPr>
              <a:t>Team 3 </a:t>
            </a:r>
            <a:endParaRPr lang="en-GB" sz="2800" dirty="0"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4B9656B-8CB5-E754-533E-46DE7440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32917"/>
            <a:ext cx="10954833" cy="41673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Hilft dabei, Studienplätze personalisierter zu vergeben.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Flexibilität bei der Präferenzwahl.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Chancengleichheit durch Deadline Verlängerung.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129D0C-E3DF-A1E7-E446-9F64365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8916F-E524-41EF-D5BE-7719C1C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B5FC-F61C-4A8D-9220-EA1AF94DC68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2EECE-3B8A-4DDA-0118-4EECE1B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F62FA2-94F6-55CE-7906-76752F7CD585}"/>
              </a:ext>
            </a:extLst>
          </p:cNvPr>
          <p:cNvSpPr txBox="1"/>
          <p:nvPr/>
        </p:nvSpPr>
        <p:spPr>
          <a:xfrm>
            <a:off x="686305" y="161875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Vorteile/Generierter Value</a:t>
            </a:r>
            <a:r>
              <a:rPr lang="en-DE" sz="18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8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6FA08-7218-6FC5-B375-F5D7CE9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896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94626"/>
            <a:ext cx="4854524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Zwei Benutzertypen: Admin und Studierender.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Anmeldung erfolgt über die jeweilige ID.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71FA-54E5-4027-8890-2AE7F56117C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1EB102-5B04-6A38-6EA9-1F68FCD3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34" y="2117114"/>
            <a:ext cx="6290260" cy="30997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506040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Anmeldung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9776A39-7D85-C84B-1750-3622DAA2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3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527239"/>
            <a:ext cx="2633837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rgbClr val="17375E"/>
                </a:solidFill>
              </a:rPr>
              <a:t>Aktueller Stand des Auswahlverfahrens kann eingesehen werden</a:t>
            </a:r>
            <a:endParaRPr lang="de-DE" b="0" i="0">
              <a:solidFill>
                <a:srgbClr val="17375E"/>
              </a:solidFill>
              <a:effectLst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F89F-B264-4C1F-96F7-38E768F8B48B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21673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8CB12D-7565-8E03-4C18-2B45F8D1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27239"/>
            <a:ext cx="7554686" cy="343466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AA6AB0-5F72-7D05-C908-B6DD28E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22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260414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63600"/>
            <a:ext cx="3210781" cy="4167393"/>
          </a:xfrm>
        </p:spPr>
        <p:txBody>
          <a:bodyPr/>
          <a:lstStyle/>
          <a:p>
            <a:r>
              <a:rPr lang="de-DE"/>
              <a:t>Admin kann Studierendendaten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12627F-2EC7-97CD-7D96-A913D51F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10" y="1483552"/>
            <a:ext cx="7445828" cy="3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Admin kann die aktuell verfügbaren Universitäten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76C30B-EC69-0317-8BF1-B590DDD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93" y="1483552"/>
            <a:ext cx="7772632" cy="35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Zugriffssteuerung durch zwei Whitelists möglich.</a:t>
            </a:r>
          </a:p>
          <a:p>
            <a:r>
              <a:rPr lang="de-DE"/>
              <a:t>Nur Personen die in den Whitelists eingetragen sind können sich anmelden.</a:t>
            </a:r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53D1E-5A6A-BBF7-F7DA-EA96C6AC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8" y="686878"/>
            <a:ext cx="4485812" cy="25152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B2BFC4E-9335-21D4-8D86-B9D5B704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3464726"/>
            <a:ext cx="4160140" cy="2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Der aktuelle Auswahlprozess kann eingesehen und bearbeitet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73430E-9859-0A34-CB84-8B6E4B4B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99" y="1628017"/>
            <a:ext cx="8076804" cy="24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Erstellung und Bearbitung von wichtigen Nachrichten, die dem Studierenden auf seiner Homepage angezeigt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A221E-AEF1-5F20-0DB3-71A53DE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53" y="1929828"/>
            <a:ext cx="6821420" cy="31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Studierende können ihre Präferenzen in absteigender Reihenfolge wählen sowie bearbeiten.</a:t>
            </a:r>
          </a:p>
          <a:p>
            <a:r>
              <a:rPr lang="de-DE"/>
              <a:t>Filter- und Suchfunktion vorhanden.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0DA09D-0656-6697-9BB1-5E02F8F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12" y="491060"/>
            <a:ext cx="7404408" cy="3050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F5C75E-9BC8-78EB-ECA9-A5577DC4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858" y="3429000"/>
            <a:ext cx="7193280" cy="27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Präferenzübersichtsfunktion, auf der die aktuellen Präferenzen angezeigt und bearbeitet werden können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D0AD42-45CD-5C2D-3DF0-18D62348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483814"/>
            <a:ext cx="7929526" cy="3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500" b="1" kern="1200">
                <a:solidFill>
                  <a:srgbClr val="2B586C"/>
                </a:solidFill>
                <a:ea typeface="Batang"/>
              </a:rPr>
              <a:t>Das Team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Problemstellung und Lösungsansatz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Softwarelösung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Demo/Walkthrough</a:t>
            </a:r>
            <a:endParaRPr lang="de-DE" sz="250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4095-362B-486D-95DA-86EE66497B4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1AA8E4-EF1B-4AE5-97A4-6D53C8E5F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1" y="1925948"/>
            <a:ext cx="11865429" cy="2133241"/>
          </a:xfrm>
        </p:spPr>
        <p:txBody>
          <a:bodyPr/>
          <a:lstStyle/>
          <a:p>
            <a:r>
              <a:rPr lang="de-DE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82BC7B-2AA4-C993-CFFF-265DDE6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F80B74-3201-9167-AF8B-5366B01DFB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C4F0495-1D1F-41D1-8C11-539B29EBD6B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D6816-BAAD-90FE-A4E5-5526CB54E4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DB816DA9-1807-8945-7B53-0E558A0D1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196" y="1963729"/>
            <a:ext cx="2074478" cy="19638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845734-E760-4E64-C324-D3AFECFFABBB}"/>
              </a:ext>
            </a:extLst>
          </p:cNvPr>
          <p:cNvSpPr txBox="1"/>
          <p:nvPr/>
        </p:nvSpPr>
        <p:spPr>
          <a:xfrm>
            <a:off x="3805917" y="1963729"/>
            <a:ext cx="56038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Luan Zekiri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Aufgabenbereich: Frontend, Backend, Planung</a:t>
            </a:r>
            <a:r>
              <a:rPr lang="de-DE" sz="2000">
                <a:solidFill>
                  <a:srgbClr val="2B586C"/>
                </a:solidFill>
              </a:rPr>
              <a:t>, Koordination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Ha Hong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Java, Python, R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Maria </a:t>
            </a:r>
            <a:r>
              <a:rPr lang="de-DE" sz="2000" b="0" i="0" dirty="0" err="1">
                <a:solidFill>
                  <a:srgbClr val="2B586C"/>
                </a:solidFill>
                <a:effectLst/>
              </a:rPr>
              <a:t>Carpet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093F267-FAD0-8987-41F8-D75CDD53B4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66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Problemstellung und Lösungsansatz</a:t>
            </a:r>
            <a:br>
              <a:rPr lang="de-DE" sz="3200"/>
            </a:b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AA72-03F6-4C92-9CDB-1F5EAA2A0CF0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A3391F-0228-D48D-A4E3-F63DA9723037}"/>
              </a:ext>
            </a:extLst>
          </p:cNvPr>
          <p:cNvSpPr txBox="1"/>
          <p:nvPr/>
        </p:nvSpPr>
        <p:spPr>
          <a:xfrm>
            <a:off x="446314" y="1477132"/>
            <a:ext cx="11332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kern="1200">
                <a:solidFill>
                  <a:srgbClr val="2B586C"/>
                </a:solidFill>
                <a:ea typeface="Batang"/>
              </a:rPr>
              <a:t>Unser Praxispartner: Wirtschafts- und Sozialwissenschaftliche Fakultät der Universität zu Köln</a:t>
            </a:r>
            <a:endParaRPr lang="en-DE" sz="20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8775C4-3953-D79F-B6A8-62BFDEAC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694" y="1940109"/>
            <a:ext cx="3632612" cy="3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EC70C4-2BD6-9A0F-F7B2-635053934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772" y="2242457"/>
            <a:ext cx="10954833" cy="2895600"/>
          </a:xfrm>
        </p:spPr>
        <p:txBody>
          <a:bodyPr/>
          <a:lstStyle/>
          <a:p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 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Studierenden eines Bachelorstudiengangs absolvieren </a:t>
            </a:r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in ihrem 5. Semester ein Auslandssemester.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Bewerbung geschieht mithilfe eines Tools.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Aktuelle Zuteilung der Studierenden zu den Universitäten: Anhand der Note.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geplantes Auswahlverfahren: Präferenzbasiertes Verfahren, bei der Präferenzen für eine Universität abgegeben werden können.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 </a:t>
            </a:r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existiert kein Tool für das </a:t>
            </a: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geplante Auswahlverfahren.</a:t>
            </a:r>
            <a:endParaRPr lang="de-DE" sz="2000" dirty="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3D14D6-5A6C-D039-7370-28338E7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6C299-5E10-C9A3-B650-11C8A4A5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B15A-08A2-48A1-A990-22B5525EBFC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BE74C0-5805-F1B7-40C2-F0A2449C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608EE8-F723-364C-145A-B89AAB51194B}"/>
              </a:ext>
            </a:extLst>
          </p:cNvPr>
          <p:cNvSpPr txBox="1"/>
          <p:nvPr/>
        </p:nvSpPr>
        <p:spPr>
          <a:xfrm>
            <a:off x="783772" y="163729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Problemstellung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3B09D-BAF4-1029-5D86-F418F447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4793E8-BB34-EFB4-2140-285100890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383971"/>
            <a:ext cx="10954833" cy="1215631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Tool, das das geplante präferenzbasierte Verfahren ermöglicht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Dieses Tool soll so leicht und intuitiv wie möglich bedienbar sein</a:t>
            </a:r>
            <a:endParaRPr lang="de-DE" sz="2000" b="1" kern="1200">
              <a:solidFill>
                <a:srgbClr val="2B586C"/>
              </a:solidFill>
              <a:ea typeface="Batang"/>
            </a:endParaRPr>
          </a:p>
          <a:p>
            <a:pPr marL="0" indent="0">
              <a:buNone/>
            </a:pPr>
            <a:endParaRPr lang="de-DE" sz="230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7B663-5416-A4A3-DFBD-43FE1CA3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ABCEE-7982-0AF7-B1BE-CBE9B71D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3BB6D-884A-40D7-AB6B-8F7704BA1F8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13508-68B9-F728-9958-6F7BB6BA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61BA1C-2397-9746-50B1-F2D264DD180E}"/>
              </a:ext>
            </a:extLst>
          </p:cNvPr>
          <p:cNvSpPr txBox="1"/>
          <p:nvPr/>
        </p:nvSpPr>
        <p:spPr>
          <a:xfrm>
            <a:off x="686305" y="1637527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Lösungsansatz</a:t>
            </a:r>
            <a:r>
              <a:rPr lang="en-DE" sz="23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7D32E13-914F-ACFB-3399-A662FB04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EB084E-E3B0-AA3B-82D3-14773BEED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270" y="1920445"/>
            <a:ext cx="5169436" cy="41673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Web Applikation, das den Studierenden erlaubt, ihre Präferenzen für die Partneruniversitäten in einer absteigenden Reihenfolge (1-3) zu setzen</a:t>
            </a:r>
          </a:p>
          <a:p>
            <a:pPr>
              <a:lnSpc>
                <a:spcPct val="90000"/>
              </a:lnSpc>
            </a:pP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Admins können ein Auswahlverfahren starten und dieses verwalten.</a:t>
            </a:r>
          </a:p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Fokus auf intuitive, klare und einfache Nutzung für den Studierenden</a:t>
            </a:r>
            <a:endParaRPr lang="en-US" sz="2000">
              <a:latin typeface="+mn-lt"/>
              <a:cs typeface="+mn-c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CC604D-F37B-777B-7DC3-261BEB73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Softwarelösung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023A93-015E-20D3-97C7-2A708B7B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F939-B237-4716-9193-A1310758E59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B6ADF-563B-3264-DB29-C2EDF9CF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DBA92-7A51-4873-198E-BEC835EE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06" y="1885422"/>
            <a:ext cx="6470912" cy="298268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D9FE96-C2D5-9B99-00D8-5C526B2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2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B3254-23AB-604C-775D-1AECDE79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155973"/>
            <a:ext cx="10954833" cy="3552431"/>
          </a:xfrm>
        </p:spPr>
        <p:txBody>
          <a:bodyPr/>
          <a:lstStyle/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Es existieren 2 Rollen/Benutzertypen: Admin und Studierender.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 sehen alle wichtigen Informationen(Freie Plätze, Anzahl der aktuellen Präferenzen ect.) und geben in einer Übersichtsseite drei Wunschunis an mit Präferenzrang 1. bis max. 3.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Bis zu einer festgelegten Deadline(vom Admin in seiner Ansicht gesetzt) können jederzeit die eigenen Präferenzen geändert werden, bevor keine Änderung an den Präferenzen mehr möglich ist.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Dem Studierenden wird eine Deadline zur Präferenzabgabe kommuniziert.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Sollte in den letzten 15 Minuten vor Ablauf der Deadline noch Änderungen in der Tabelle erfolgen, verschiebt sich die Deadline automatisch auf einen selbst festgelegten Zeitpunkt.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Der Admin kann währenddessen den Stand des Auswahlverfahrens sehen und bearbeiten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203783-DCF2-6AA6-6B9C-B406DC9C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57F01-3181-B18B-D1F0-3F1712B3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8194E-DE21-4107-9D0B-D090733FE01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66D7DC-326C-D4CF-910D-0D9508B8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D94CE-526F-4FB5-A551-4FE2904488CD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Ablauf</a:t>
            </a:r>
            <a:endParaRPr lang="en-DE" sz="23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029BC8-B69B-406B-DC1E-CE9DA59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4B9656B-8CB5-E754-533E-46DE7440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32917"/>
            <a:ext cx="10954833" cy="4167393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Frontend: Javascript mit React.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Backend: Java mit Spring Boot.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MySQL Datenbank.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129D0C-E3DF-A1E7-E446-9F64365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8916F-E524-41EF-D5BE-7719C1C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B5FC-F61C-4A8D-9220-EA1AF94DC68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2EECE-3B8A-4DDA-0118-4EECE1B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F62FA2-94F6-55CE-7906-76752F7CD585}"/>
              </a:ext>
            </a:extLst>
          </p:cNvPr>
          <p:cNvSpPr txBox="1"/>
          <p:nvPr/>
        </p:nvSpPr>
        <p:spPr>
          <a:xfrm>
            <a:off x="686305" y="161875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Technologien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6FA08-7218-6FC5-B375-F5D7CE9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588</Words>
  <Application>Microsoft Office PowerPoint</Application>
  <PresentationFormat>Breitbild</PresentationFormat>
  <Paragraphs>147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Calibri</vt:lpstr>
      <vt:lpstr>Batang</vt:lpstr>
      <vt:lpstr>Albert Sans SemiBold</vt:lpstr>
      <vt:lpstr>Albert Sans</vt:lpstr>
      <vt:lpstr>Arial</vt:lpstr>
      <vt:lpstr>Wingdings</vt:lpstr>
      <vt:lpstr>Office</vt:lpstr>
      <vt:lpstr>Office</vt:lpstr>
      <vt:lpstr>Capstone projekt</vt:lpstr>
      <vt:lpstr>Inhaltsverzeichnis</vt:lpstr>
      <vt:lpstr>Das Team</vt:lpstr>
      <vt:lpstr>Problemstellung und Lösungsansatz </vt:lpstr>
      <vt:lpstr>Problemstellung und Lösungsansatz </vt:lpstr>
      <vt:lpstr>Problemstellung und Lösungsansatz </vt:lpstr>
      <vt:lpstr>Softwarelösung</vt:lpstr>
      <vt:lpstr>Softwarelösung</vt:lpstr>
      <vt:lpstr>Softwarelösung</vt:lpstr>
      <vt:lpstr>Softwarelösung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Luan Zekiri</cp:lastModifiedBy>
  <cp:revision>105</cp:revision>
  <dcterms:created xsi:type="dcterms:W3CDTF">2023-01-31T13:16:58Z</dcterms:created>
  <dcterms:modified xsi:type="dcterms:W3CDTF">2024-02-01T22:40:05Z</dcterms:modified>
</cp:coreProperties>
</file>